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77" r:id="rId5"/>
    <p:sldId id="259" r:id="rId6"/>
    <p:sldId id="260" r:id="rId7"/>
    <p:sldId id="278" r:id="rId8"/>
    <p:sldId id="261" r:id="rId9"/>
    <p:sldId id="262" r:id="rId10"/>
    <p:sldId id="263" r:id="rId11"/>
    <p:sldId id="264" r:id="rId12"/>
    <p:sldId id="265" r:id="rId13"/>
    <p:sldId id="279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7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presProps" Target="presProps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viewProps" Target="viewProps.xml"/><Relationship Id="rId26" Type="http://schemas.openxmlformats.org/officeDocument/2006/relationships/printerSettings" Target="printerSettings/printerSettings1.bin"/><Relationship Id="rId30" Type="http://schemas.openxmlformats.org/officeDocument/2006/relationships/tableStyles" Target="tableStyles.xml"/><Relationship Id="rId11" Type="http://schemas.openxmlformats.org/officeDocument/2006/relationships/slide" Target="slides/slide10.xml"/><Relationship Id="rId29" Type="http://schemas.openxmlformats.org/officeDocument/2006/relationships/theme" Target="theme/theme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xmlns:p14="http://schemas.microsoft.com/office/powerpoint/2010/main" spd="slow">
        <p:fade/>
      </p:transition>
    </mc:Fallback>
  </mc:AlternateConten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jSdxYb2IVw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Chemistry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Study of Matter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527583" y="429317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56077" y="255978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65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97529"/>
            <a:ext cx="7408333" cy="422863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en-US" sz="3200" dirty="0" smtClean="0"/>
              <a:t>It must be about to rain because the sky is getting dark.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3200" dirty="0" smtClean="0"/>
              <a:t>When the powder is added to water it fizzed.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3200" dirty="0" smtClean="0"/>
              <a:t>The gas blown on the candle must be carbon dioxide because the flame went out</a:t>
            </a:r>
            <a:r>
              <a:rPr lang="en-US" sz="3200" dirty="0" smtClean="0"/>
              <a:t>.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3200" dirty="0"/>
              <a:t>Lemon Juice is an acid and tastes sour. All acids must taste sour.</a:t>
            </a:r>
          </a:p>
          <a:p>
            <a:pPr marL="457200" indent="-457200">
              <a:buFont typeface="+mj-lt"/>
              <a:buAutoNum type="arabicPeriod" startAt="5"/>
            </a:pPr>
            <a:endParaRPr lang="en-US" sz="3200" dirty="0" smtClean="0"/>
          </a:p>
          <a:p>
            <a:pPr marL="457200" indent="-457200">
              <a:buFont typeface="+mj-lt"/>
              <a:buAutoNum type="arabicPeriod" startAt="5"/>
            </a:pPr>
            <a:endParaRPr lang="en-US" sz="3200" dirty="0" smtClean="0"/>
          </a:p>
          <a:p>
            <a:pPr marL="457200" indent="-457200">
              <a:buFont typeface="+mj-lt"/>
              <a:buAutoNum type="arabicPeriod" startAt="5"/>
            </a:pP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</a:t>
            </a:r>
          </a:p>
        </p:txBody>
      </p:sp>
    </p:spTree>
    <p:extLst>
      <p:ext uri="{BB962C8B-B14F-4D97-AF65-F5344CB8AC3E}">
        <p14:creationId xmlns:p14="http://schemas.microsoft.com/office/powerpoint/2010/main" val="978755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81412"/>
            <a:ext cx="7408333" cy="39447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Answer </a:t>
            </a:r>
            <a:r>
              <a:rPr lang="en-US" sz="4000" dirty="0" smtClean="0"/>
              <a:t>Time!!!</a:t>
            </a:r>
          </a:p>
          <a:p>
            <a:pPr marL="457200" indent="-457200">
              <a:buAutoNum type="arabicPeriod"/>
            </a:pPr>
            <a:r>
              <a:rPr lang="en-US" dirty="0" smtClean="0"/>
              <a:t>O</a:t>
            </a:r>
          </a:p>
          <a:p>
            <a:pPr marL="457200" indent="-457200">
              <a:buAutoNum type="arabicPeriod"/>
            </a:pPr>
            <a:r>
              <a:rPr lang="en-US" dirty="0" smtClean="0"/>
              <a:t>C</a:t>
            </a:r>
          </a:p>
          <a:p>
            <a:pPr marL="457200" indent="-457200">
              <a:buAutoNum type="arabicPeriod"/>
            </a:pPr>
            <a:r>
              <a:rPr lang="en-US" dirty="0"/>
              <a:t>O</a:t>
            </a:r>
            <a:endParaRPr lang="en-US" dirty="0" smtClean="0"/>
          </a:p>
          <a:p>
            <a:pPr marL="457200" indent="-457200">
              <a:buFont typeface="Symbol" pitchFamily="18" charset="2"/>
              <a:buAutoNum type="arabicPeriod"/>
            </a:pPr>
            <a:r>
              <a:rPr lang="en-US" dirty="0" smtClean="0"/>
              <a:t>C</a:t>
            </a:r>
          </a:p>
          <a:p>
            <a:pPr marL="457200" indent="-457200">
              <a:buAutoNum type="arabicPeriod"/>
            </a:pPr>
            <a:r>
              <a:rPr lang="en-US" dirty="0" smtClean="0"/>
              <a:t>C</a:t>
            </a:r>
          </a:p>
          <a:p>
            <a:pPr marL="457200" indent="-457200">
              <a:buAutoNum type="arabicPeriod"/>
            </a:pPr>
            <a:r>
              <a:rPr lang="en-US" dirty="0" smtClean="0"/>
              <a:t>O</a:t>
            </a:r>
          </a:p>
          <a:p>
            <a:pPr marL="457200" indent="-457200">
              <a:buAutoNum type="arabicPeriod"/>
            </a:pPr>
            <a:r>
              <a:rPr lang="en-US" dirty="0" smtClean="0"/>
              <a:t>C</a:t>
            </a:r>
          </a:p>
          <a:p>
            <a:pPr marL="457200" indent="-457200">
              <a:buAutoNum type="arabicPeriod"/>
            </a:pPr>
            <a:r>
              <a:rPr lang="en-US" dirty="0"/>
              <a:t>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</a:t>
            </a:r>
          </a:p>
        </p:txBody>
      </p:sp>
    </p:spTree>
    <p:extLst>
      <p:ext uri="{BB962C8B-B14F-4D97-AF65-F5344CB8AC3E}">
        <p14:creationId xmlns:p14="http://schemas.microsoft.com/office/powerpoint/2010/main" val="3912044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types of observations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dirty="0" smtClean="0"/>
              <a:t>Quantitative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includes numbers and units(Think 	Quantity=some amount)</a:t>
            </a:r>
          </a:p>
          <a:p>
            <a:pPr marL="457200" indent="-457200">
              <a:buFont typeface="+mj-ea"/>
              <a:buAutoNum type="circleNumDbPlain" startAt="2"/>
            </a:pPr>
            <a:r>
              <a:rPr lang="en-US" dirty="0" smtClean="0"/>
              <a:t>Qualitative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does not include numbers and units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(Think Quality)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718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http://youtu.be/8hmF-t2z0Fw</a:t>
            </a: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://youtu.be/</a:t>
            </a:r>
            <a:r>
              <a:rPr lang="en-US" dirty="0" smtClean="0">
                <a:hlinkClick r:id="rId2"/>
              </a:rPr>
              <a:t>jSdxYb2IVwg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274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Number your paper from  1 to 8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 smtClean="0"/>
              <a:t>Label the sentences L</a:t>
            </a:r>
            <a:r>
              <a:rPr lang="en-US" sz="4000" dirty="0" smtClean="0"/>
              <a:t>=Qualitative	N= Quantitative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Qualitative vs. </a:t>
            </a:r>
            <a:r>
              <a:rPr lang="en-US" dirty="0" smtClean="0"/>
              <a:t>Quantitative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77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ea"/>
              <a:buAutoNum type="circleNumDbPlain"/>
            </a:pPr>
            <a:r>
              <a:rPr lang="en-US" dirty="0" smtClean="0"/>
              <a:t>The candle is white</a:t>
            </a:r>
          </a:p>
          <a:p>
            <a:pPr marL="457200" indent="-457200">
              <a:buFont typeface="+mj-ea"/>
              <a:buAutoNum type="circleNumDbPlain"/>
            </a:pPr>
            <a:endParaRPr lang="en-US" dirty="0"/>
          </a:p>
          <a:p>
            <a:pPr marL="457200" indent="-457200">
              <a:buFont typeface="+mj-ea"/>
              <a:buAutoNum type="circleNumDbPlain"/>
            </a:pPr>
            <a:r>
              <a:rPr lang="en-US" dirty="0" smtClean="0"/>
              <a:t>It’s shaped like a cylinder.</a:t>
            </a:r>
          </a:p>
          <a:p>
            <a:pPr marL="457200" indent="-457200">
              <a:buFont typeface="+mj-ea"/>
              <a:buAutoNum type="circleNumDbPlain"/>
            </a:pPr>
            <a:endParaRPr lang="en-US" dirty="0"/>
          </a:p>
          <a:p>
            <a:pPr marL="457200" indent="-457200">
              <a:buFont typeface="+mj-ea"/>
              <a:buAutoNum type="circleNumDbPlain"/>
            </a:pPr>
            <a:r>
              <a:rPr lang="en-US" dirty="0" smtClean="0"/>
              <a:t>This candle has a diameter of 2.1 centimeters.</a:t>
            </a:r>
          </a:p>
          <a:p>
            <a:pPr marL="457200" indent="-457200">
              <a:buFont typeface="+mj-ea"/>
              <a:buAutoNum type="circleNumDbPlain"/>
            </a:pPr>
            <a:endParaRPr lang="en-US" dirty="0"/>
          </a:p>
          <a:p>
            <a:pPr marL="457200" indent="-457200">
              <a:buFont typeface="+mj-ea"/>
              <a:buAutoNum type="circleNumDbPlain"/>
            </a:pPr>
            <a:r>
              <a:rPr lang="en-US" dirty="0" smtClean="0"/>
              <a:t>The candle material smells like wax.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Qualitative vs. </a:t>
            </a:r>
            <a:r>
              <a:rPr lang="en-US" dirty="0" smtClean="0"/>
              <a:t>Quantitative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891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12471"/>
            <a:ext cx="7408333" cy="4213692"/>
          </a:xfrm>
        </p:spPr>
        <p:txBody>
          <a:bodyPr>
            <a:noAutofit/>
          </a:bodyPr>
          <a:lstStyle/>
          <a:p>
            <a:pPr marL="457200" indent="-457200">
              <a:buFont typeface="+mj-ea"/>
              <a:buAutoNum type="circleNumDbPlain" startAt="5"/>
            </a:pPr>
            <a:r>
              <a:rPr lang="en-US" sz="3000" dirty="0" smtClean="0"/>
              <a:t>The candle material is soft enough to be scratched by a fingernail.</a:t>
            </a:r>
          </a:p>
          <a:p>
            <a:pPr marL="457200" indent="-457200">
              <a:buFont typeface="+mj-ea"/>
              <a:buAutoNum type="circleNumDbPlain" startAt="5"/>
            </a:pPr>
            <a:r>
              <a:rPr lang="en-US" sz="3000" dirty="0" smtClean="0"/>
              <a:t>The candle is lit by </a:t>
            </a:r>
            <a:r>
              <a:rPr lang="en-US" sz="3000" dirty="0" err="1" smtClean="0"/>
              <a:t>holdin</a:t>
            </a:r>
            <a:r>
              <a:rPr lang="en-US" sz="3000" dirty="0" smtClean="0"/>
              <a:t> flame close to wick</a:t>
            </a:r>
          </a:p>
          <a:p>
            <a:pPr marL="457200" indent="-457200">
              <a:buFont typeface="+mj-ea"/>
              <a:buAutoNum type="circleNumDbPlain" startAt="5"/>
            </a:pPr>
            <a:r>
              <a:rPr lang="en-US" sz="3000" dirty="0" smtClean="0"/>
              <a:t>The flame is about 2cm wide and 5cm long.</a:t>
            </a:r>
          </a:p>
          <a:p>
            <a:pPr marL="457200" indent="-457200">
              <a:buFont typeface="+mj-ea"/>
              <a:buAutoNum type="circleNumDbPlain" startAt="5"/>
            </a:pPr>
            <a:r>
              <a:rPr lang="en-US" sz="3000" dirty="0" smtClean="0"/>
              <a:t>After the flame goes out the liquid solidifies after five seconds.</a:t>
            </a:r>
            <a:endParaRPr lang="en-US" sz="3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Qualitative vs. Quantitative</a:t>
            </a:r>
          </a:p>
        </p:txBody>
      </p:sp>
    </p:spTree>
    <p:extLst>
      <p:ext uri="{BB962C8B-B14F-4D97-AF65-F5344CB8AC3E}">
        <p14:creationId xmlns:p14="http://schemas.microsoft.com/office/powerpoint/2010/main" val="394571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42354"/>
            <a:ext cx="7408333" cy="4183810"/>
          </a:xfrm>
        </p:spPr>
        <p:txBody>
          <a:bodyPr>
            <a:normAutofit fontScale="92500" lnSpcReduction="10000"/>
          </a:bodyPr>
          <a:lstStyle/>
          <a:p>
            <a:r>
              <a:rPr lang="en-US" sz="4700" dirty="0" smtClean="0"/>
              <a:t>Answers!!!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ea"/>
              <a:buAutoNum type="circleNumDbPlain"/>
            </a:pPr>
            <a:r>
              <a:rPr lang="en-US" dirty="0" smtClean="0"/>
              <a:t>L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dirty="0" smtClean="0"/>
              <a:t>L</a:t>
            </a:r>
            <a:endParaRPr lang="en-US" dirty="0"/>
          </a:p>
          <a:p>
            <a:pPr marL="457200" indent="-457200">
              <a:buFont typeface="+mj-ea"/>
              <a:buAutoNum type="circleNumDbPlain"/>
            </a:pPr>
            <a:r>
              <a:rPr lang="en-US" dirty="0" smtClean="0"/>
              <a:t>N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dirty="0" smtClean="0"/>
              <a:t>L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dirty="0" smtClean="0"/>
              <a:t>L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dirty="0" smtClean="0"/>
              <a:t>L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dirty="0" smtClean="0"/>
              <a:t>N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dirty="0"/>
              <a:t>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Qualitative vs. Quantitative</a:t>
            </a:r>
          </a:p>
        </p:txBody>
      </p:sp>
    </p:spTree>
    <p:extLst>
      <p:ext uri="{BB962C8B-B14F-4D97-AF65-F5344CB8AC3E}">
        <p14:creationId xmlns:p14="http://schemas.microsoft.com/office/powerpoint/2010/main" val="136282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000" dirty="0" smtClean="0"/>
              <a:t> </a:t>
            </a:r>
            <a:r>
              <a:rPr lang="en-US" sz="6400" dirty="0" smtClean="0"/>
              <a:t>an educated </a:t>
            </a:r>
            <a:r>
              <a:rPr lang="en-US" sz="6400" dirty="0" smtClean="0"/>
              <a:t>guess</a:t>
            </a:r>
          </a:p>
          <a:p>
            <a:endParaRPr lang="en-US" sz="4000" dirty="0"/>
          </a:p>
          <a:p>
            <a:r>
              <a:rPr lang="en-US" sz="4000" b="1" dirty="0"/>
              <a:t>Example</a:t>
            </a:r>
            <a:r>
              <a:rPr lang="en-US" sz="4000" b="1" dirty="0"/>
              <a:t> </a:t>
            </a:r>
            <a:r>
              <a:rPr lang="en-US" sz="4000" b="1" dirty="0" smtClean="0"/>
              <a:t>Sentences:</a:t>
            </a:r>
            <a:endParaRPr lang="en-US" sz="4000" b="1" dirty="0"/>
          </a:p>
          <a:p>
            <a:r>
              <a:rPr lang="en-US" sz="4000" dirty="0"/>
              <a:t>Students</a:t>
            </a:r>
            <a:r>
              <a:rPr lang="en-US" sz="4000" dirty="0"/>
              <a:t> should also understand that a theory is broader than a </a:t>
            </a:r>
            <a:r>
              <a:rPr lang="en-US" sz="4000" b="1" dirty="0"/>
              <a:t>hypothesis</a:t>
            </a:r>
            <a:r>
              <a:rPr lang="en-US" sz="4000" b="1" dirty="0"/>
              <a:t> </a:t>
            </a:r>
            <a:r>
              <a:rPr lang="en-US" sz="4000" dirty="0"/>
              <a:t>. </a:t>
            </a:r>
          </a:p>
          <a:p>
            <a:r>
              <a:rPr lang="en-US" sz="4000" dirty="0"/>
              <a:t>The</a:t>
            </a:r>
            <a:r>
              <a:rPr lang="en-US" sz="4000" dirty="0"/>
              <a:t> </a:t>
            </a:r>
            <a:r>
              <a:rPr lang="en-US" sz="4000" dirty="0"/>
              <a:t>police</a:t>
            </a:r>
            <a:r>
              <a:rPr lang="en-US" sz="4000" dirty="0"/>
              <a:t> </a:t>
            </a:r>
            <a:r>
              <a:rPr lang="en-US" sz="4000" dirty="0"/>
              <a:t>have</a:t>
            </a:r>
            <a:r>
              <a:rPr lang="en-US" sz="4000" dirty="0"/>
              <a:t> a </a:t>
            </a:r>
            <a:r>
              <a:rPr lang="en-US" sz="4000" b="1" dirty="0"/>
              <a:t>hypothesis</a:t>
            </a:r>
            <a:r>
              <a:rPr lang="en-US" sz="4000" b="1" dirty="0"/>
              <a:t> </a:t>
            </a:r>
            <a:r>
              <a:rPr lang="en-US" sz="4000" dirty="0"/>
              <a:t> </a:t>
            </a:r>
            <a:r>
              <a:rPr lang="en-US" sz="4000" dirty="0"/>
              <a:t>of</a:t>
            </a:r>
            <a:r>
              <a:rPr lang="en-US" sz="4000" dirty="0"/>
              <a:t> </a:t>
            </a:r>
            <a:r>
              <a:rPr lang="en-US" sz="4000" dirty="0"/>
              <a:t>their</a:t>
            </a:r>
            <a:r>
              <a:rPr lang="en-US" sz="4000" dirty="0"/>
              <a:t> own. </a:t>
            </a:r>
          </a:p>
          <a:p>
            <a:r>
              <a:rPr lang="en-US" sz="4000" dirty="0"/>
              <a:t>That</a:t>
            </a:r>
            <a:r>
              <a:rPr lang="en-US" sz="4000" dirty="0"/>
              <a:t> </a:t>
            </a:r>
            <a:r>
              <a:rPr lang="en-US" sz="4000" b="1" dirty="0"/>
              <a:t>hypothesis</a:t>
            </a:r>
            <a:r>
              <a:rPr lang="en-US" sz="4000" b="1" dirty="0"/>
              <a:t> </a:t>
            </a:r>
            <a:r>
              <a:rPr lang="en-US" sz="4000" dirty="0"/>
              <a:t> </a:t>
            </a:r>
            <a:r>
              <a:rPr lang="en-US" sz="4000" dirty="0"/>
              <a:t>fell</a:t>
            </a:r>
            <a:r>
              <a:rPr lang="en-US" sz="4000" dirty="0"/>
              <a:t> </a:t>
            </a:r>
            <a:r>
              <a:rPr lang="en-US" sz="4000" dirty="0"/>
              <a:t>into</a:t>
            </a:r>
            <a:r>
              <a:rPr lang="en-US" sz="4000" dirty="0"/>
              <a:t> doubt </a:t>
            </a:r>
            <a:r>
              <a:rPr lang="en-US" sz="4000" dirty="0"/>
              <a:t>when</a:t>
            </a:r>
            <a:r>
              <a:rPr lang="en-US" sz="4000" dirty="0"/>
              <a:t> the chicken hopped the fence and </a:t>
            </a:r>
            <a:r>
              <a:rPr lang="en-US" sz="4000" dirty="0"/>
              <a:t>began</a:t>
            </a:r>
            <a:r>
              <a:rPr lang="en-US" sz="4000" dirty="0"/>
              <a:t> roaming around </a:t>
            </a:r>
            <a:r>
              <a:rPr lang="en-US" sz="4000" dirty="0"/>
              <a:t>our</a:t>
            </a:r>
            <a:r>
              <a:rPr lang="en-US" sz="4000" dirty="0"/>
              <a:t> </a:t>
            </a:r>
            <a:r>
              <a:rPr lang="en-US" sz="4000" dirty="0"/>
              <a:t>yard.</a:t>
            </a:r>
            <a:r>
              <a:rPr lang="en-US" sz="4000" dirty="0"/>
              <a:t> </a:t>
            </a:r>
          </a:p>
          <a:p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522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Explains an observation</a:t>
            </a:r>
          </a:p>
          <a:p>
            <a:r>
              <a:rPr lang="en-US" sz="4000" dirty="0" smtClean="0"/>
              <a:t>Can be tested</a:t>
            </a:r>
          </a:p>
          <a:p>
            <a:r>
              <a:rPr lang="en-US" sz="4000" dirty="0" smtClean="0"/>
              <a:t>Will predict an outcome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Good Hypothesis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742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ClrTx/>
            </a:pPr>
            <a:r>
              <a:rPr lang="en-US" sz="4000" dirty="0" smtClean="0"/>
              <a:t>a </a:t>
            </a:r>
            <a:r>
              <a:rPr lang="en-US" sz="4000" dirty="0" smtClean="0"/>
              <a:t>logical method of problem </a:t>
            </a:r>
            <a:r>
              <a:rPr lang="en-US" sz="4000" dirty="0" smtClean="0"/>
              <a:t>solving (a step by step process)</a:t>
            </a:r>
          </a:p>
          <a:p>
            <a:pPr lvl="1">
              <a:buClrTx/>
            </a:pP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1941" y="3944471"/>
            <a:ext cx="2286000" cy="2181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932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What is the purpose of the candles wick?</a:t>
            </a:r>
          </a:p>
          <a:p>
            <a:r>
              <a:rPr lang="en-US" sz="2800" dirty="0" smtClean="0"/>
              <a:t>As the candle burns it gets shorter. Where does the wax go?</a:t>
            </a:r>
          </a:p>
          <a:p>
            <a:r>
              <a:rPr lang="en-US" sz="2800" dirty="0" smtClean="0"/>
              <a:t>Don</a:t>
            </a:r>
            <a:r>
              <a:rPr lang="fr-FR" sz="2800" dirty="0" smtClean="0"/>
              <a:t>’</a:t>
            </a:r>
            <a:r>
              <a:rPr lang="en-US" sz="2800" dirty="0" smtClean="0"/>
              <a:t>t use I think!</a:t>
            </a:r>
          </a:p>
          <a:p>
            <a:r>
              <a:rPr lang="en-US" sz="2800" dirty="0" smtClean="0"/>
              <a:t>How would you test these? </a:t>
            </a:r>
          </a:p>
          <a:p>
            <a:r>
              <a:rPr lang="en-US" sz="2800" dirty="0" smtClean="0"/>
              <a:t>What type experiment would you design?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forming a hypothesis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27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Is designed to test the hypothesis</a:t>
            </a:r>
          </a:p>
          <a:p>
            <a:r>
              <a:rPr lang="en-US" sz="4000" dirty="0" smtClean="0"/>
              <a:t>Involves variables</a:t>
            </a:r>
            <a:endParaRPr lang="en-US" sz="4000" dirty="0" smtClean="0"/>
          </a:p>
          <a:p>
            <a:r>
              <a:rPr lang="en-US" sz="4000" dirty="0" smtClean="0"/>
              <a:t>Is preformed under controlled conditions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10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Factors that can be changed.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dirty="0" smtClean="0"/>
              <a:t>Control: a variable that is held constant.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21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Only two variable are allowed to change</a:t>
            </a:r>
          </a:p>
          <a:p>
            <a:r>
              <a:rPr lang="en-US" sz="3200" dirty="0" smtClean="0"/>
              <a:t>The manipulated (or independent) variable is </a:t>
            </a:r>
            <a:r>
              <a:rPr lang="en-US" sz="3200" dirty="0" err="1" smtClean="0"/>
              <a:t>cahnged</a:t>
            </a:r>
            <a:r>
              <a:rPr lang="en-US" sz="3200" dirty="0" smtClean="0"/>
              <a:t> by the scientist</a:t>
            </a:r>
          </a:p>
          <a:p>
            <a:r>
              <a:rPr lang="en-US" sz="3200" dirty="0" smtClean="0"/>
              <a:t> The responding (or </a:t>
            </a:r>
            <a:r>
              <a:rPr lang="en-US" sz="3200" dirty="0" err="1" smtClean="0"/>
              <a:t>dependant</a:t>
            </a:r>
            <a:r>
              <a:rPr lang="en-US" sz="3200" dirty="0" smtClean="0"/>
              <a:t>) variable changes as a result of the experiment</a:t>
            </a:r>
          </a:p>
          <a:p>
            <a:r>
              <a:rPr lang="en-US" sz="3200" dirty="0" smtClean="0"/>
              <a:t>All other variables are controls because they are held constant</a:t>
            </a:r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 good experiment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56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Test on Friday study these notes! </a:t>
            </a:r>
            <a:r>
              <a:rPr lang="en-US" sz="4000" dirty="0"/>
              <a:t>Test on </a:t>
            </a:r>
            <a:r>
              <a:rPr lang="en-US" sz="4000" dirty="0" smtClean="0"/>
              <a:t>Friday September 16th </a:t>
            </a:r>
            <a:r>
              <a:rPr lang="en-US" sz="4000" dirty="0"/>
              <a:t>study these notes</a:t>
            </a:r>
            <a:r>
              <a:rPr lang="en-US" sz="4000" dirty="0" smtClean="0"/>
              <a:t>!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676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ea"/>
              <a:buAutoNum type="circleNumDbPlain"/>
            </a:pPr>
            <a:r>
              <a:rPr lang="en-US" sz="3200" dirty="0" smtClean="0"/>
              <a:t>Making observations that lead to a question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sz="3200" dirty="0" smtClean="0"/>
              <a:t>Forming a hypothesis to answer a question.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sz="3200" dirty="0" smtClean="0"/>
              <a:t>Testing the hypothesis by experiments</a:t>
            </a:r>
          </a:p>
          <a:p>
            <a:pPr marL="457200" indent="-457200">
              <a:buFont typeface="+mj-ea"/>
              <a:buAutoNum type="circleNumDbPlain"/>
            </a:pPr>
            <a:r>
              <a:rPr lang="en-US" sz="3200" dirty="0" smtClean="0"/>
              <a:t>Making a conclusion based on the results of the experiment.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the Scientific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36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9316" r="-9316"/>
          <a:stretch>
            <a:fillRect/>
          </a:stretch>
        </p:blipFill>
        <p:spPr>
          <a:xfrm>
            <a:off x="871538" y="1590675"/>
            <a:ext cx="7408862" cy="453548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the Scientific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194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Use of the senses and devices in the lab to obtain information</a:t>
            </a:r>
            <a:r>
              <a:rPr lang="en-US" sz="3600" dirty="0" smtClean="0"/>
              <a:t>.</a:t>
            </a:r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Observing	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3944471"/>
            <a:ext cx="3352800" cy="2752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376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statement based on observations and on knowledge.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17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32930" r="-32930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a 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392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Test your knowledge Of </a:t>
            </a:r>
            <a:r>
              <a:rPr lang="en-US" sz="3200" dirty="0" smtClean="0"/>
              <a:t>Observation and Conclusion.</a:t>
            </a:r>
          </a:p>
          <a:p>
            <a:r>
              <a:rPr lang="en-US" sz="3200" dirty="0" smtClean="0"/>
              <a:t>Number your paper from 1 to 8 </a:t>
            </a:r>
            <a:endParaRPr lang="en-US" sz="3200" dirty="0" smtClean="0"/>
          </a:p>
          <a:p>
            <a:r>
              <a:rPr lang="en-US" sz="3200" dirty="0" smtClean="0"/>
              <a:t>write “ O ” </a:t>
            </a:r>
            <a:r>
              <a:rPr lang="en-US" sz="3200" dirty="0" smtClean="0"/>
              <a:t>for observation and </a:t>
            </a:r>
            <a:r>
              <a:rPr lang="en-US" sz="3200" dirty="0" smtClean="0"/>
              <a:t>“ C “ </a:t>
            </a:r>
            <a:r>
              <a:rPr lang="en-US" sz="3200" dirty="0" smtClean="0"/>
              <a:t>for conclusion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your understanding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09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The milk tastes sour.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The sour milk must be spoiled.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The temperature of the liquid is 33</a:t>
            </a:r>
            <a:r>
              <a:rPr lang="en-US" sz="3200" baseline="30000" dirty="0" smtClean="0"/>
              <a:t>0</a:t>
            </a:r>
            <a:r>
              <a:rPr lang="en-US" sz="3200" dirty="0" smtClean="0"/>
              <a:t>C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The wire must be made of copper because its copper colored and conducts electricity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your understanding</a:t>
            </a:r>
          </a:p>
        </p:txBody>
      </p:sp>
    </p:spTree>
    <p:extLst>
      <p:ext uri="{BB962C8B-B14F-4D97-AF65-F5344CB8AC3E}">
        <p14:creationId xmlns:p14="http://schemas.microsoft.com/office/powerpoint/2010/main" val="397165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257</TotalTime>
  <Words>552</Words>
  <Application>Microsoft Macintosh PowerPoint</Application>
  <PresentationFormat>On-screen Show (4:3)</PresentationFormat>
  <Paragraphs>111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Waveform</vt:lpstr>
      <vt:lpstr>Chemistry</vt:lpstr>
      <vt:lpstr>Scientific Method</vt:lpstr>
      <vt:lpstr>Steps of the Scientific Method</vt:lpstr>
      <vt:lpstr>Examples of the Scientific Method</vt:lpstr>
      <vt:lpstr>Observing </vt:lpstr>
      <vt:lpstr>Conclusion</vt:lpstr>
      <vt:lpstr>Examples of a Conclusion</vt:lpstr>
      <vt:lpstr>Check your understanding</vt:lpstr>
      <vt:lpstr>Check your understanding</vt:lpstr>
      <vt:lpstr>Check your understanding</vt:lpstr>
      <vt:lpstr>Check your understanding</vt:lpstr>
      <vt:lpstr>Observations</vt:lpstr>
      <vt:lpstr>Observations</vt:lpstr>
      <vt:lpstr>Qualitative vs. Quantitative</vt:lpstr>
      <vt:lpstr>Qualitative vs. Quantitative</vt:lpstr>
      <vt:lpstr>Qualitative vs. Quantitative</vt:lpstr>
      <vt:lpstr>Qualitative vs. Quantitative</vt:lpstr>
      <vt:lpstr>Hypothesis</vt:lpstr>
      <vt:lpstr>A Good Hypothesis</vt:lpstr>
      <vt:lpstr>Practice forming a hypothesis</vt:lpstr>
      <vt:lpstr>An Experiment</vt:lpstr>
      <vt:lpstr>Variables </vt:lpstr>
      <vt:lpstr>In a good experiment</vt:lpstr>
      <vt:lpstr>Questions? Comments?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</dc:title>
  <dc:creator>K M</dc:creator>
  <cp:lastModifiedBy>K M</cp:lastModifiedBy>
  <cp:revision>23</cp:revision>
  <dcterms:created xsi:type="dcterms:W3CDTF">2011-09-12T02:44:25Z</dcterms:created>
  <dcterms:modified xsi:type="dcterms:W3CDTF">2011-09-13T02:43:41Z</dcterms:modified>
</cp:coreProperties>
</file>